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6" y="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14FEE-7C6C-4371-AAC3-6A592125C000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avni poveznik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a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D013C8A-5D7E-472C-9E05-6BE420D21C6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14FEE-7C6C-4371-AAC3-6A592125C000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D013C8A-5D7E-472C-9E05-6BE420D21C6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zervirano mjesto sadržaja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13" name="Pravokutni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Pravokutni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14FEE-7C6C-4371-AAC3-6A592125C000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8" name="Ravni poveznik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D013C8A-5D7E-472C-9E05-6BE420D21C6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FD14FEE-7C6C-4371-AAC3-6A592125C000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3C8A-5D7E-472C-9E05-6BE420D21C6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avni poveznik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zervirano mjesto sadržaja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2" name="Rezervirano mjesto sadržaja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avni poveznik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Pravokutni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Pravokutni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Pravokutni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kutni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avokutni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14FEE-7C6C-4371-AAC3-6A592125C000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Ravni poveznik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Rezervirano mjesto sadržaja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6" name="Rezervirano mjesto sadržaja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5" name="Elipsa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a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D013C8A-5D7E-472C-9E05-6BE420D21C6A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Naslov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14FEE-7C6C-4371-AAC3-6A592125C000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D013C8A-5D7E-472C-9E05-6BE420D21C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Pravokutni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Pravokutni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14FEE-7C6C-4371-AAC3-6A592125C000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013C8A-5D7E-472C-9E05-6BE420D21C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avokutni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Pravokutni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avni poveznik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zervirano mjesto sadržaja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D013C8A-5D7E-472C-9E05-6BE420D21C6A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Pravokutni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14FEE-7C6C-4371-AAC3-6A592125C000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avni poveznik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Pravokutni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a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D013C8A-5D7E-472C-9E05-6BE420D21C6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22" name="Pravokutni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FD14FEE-7C6C-4371-AAC3-6A592125C000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14FEE-7C6C-4371-AAC3-6A592125C000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13C8A-5D7E-472C-9E05-6BE420D21C6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kutni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avni poveznik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D013C8A-5D7E-472C-9E05-6BE420D21C6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14FEE-7C6C-4371-AAC3-6A592125C000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FD14FEE-7C6C-4371-AAC3-6A592125C000}" type="datetimeFigureOut">
              <a:rPr lang="en-US" smtClean="0"/>
              <a:t>10/20/2014</a:t>
            </a:fld>
            <a:endParaRPr lang="en-US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avni poveznik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D013C8A-5D7E-472C-9E05-6BE420D21C6A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r-HR" sz="4400" dirty="0" smtClean="0">
                <a:solidFill>
                  <a:schemeClr val="tx1"/>
                </a:solidFill>
              </a:rPr>
              <a:t>Muški i srednji rod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2. ILI O-DEKLINACIJA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NAVOĐENJE IMENICA 2.DEKLINACIJE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/>
              <a:t>MUŠKI ROD:</a:t>
            </a:r>
          </a:p>
          <a:p>
            <a:pPr>
              <a:buNone/>
            </a:pPr>
            <a:r>
              <a:rPr lang="en-US" sz="3600" dirty="0" smtClean="0"/>
              <a:t>                                </a:t>
            </a:r>
            <a:r>
              <a:rPr lang="en-US" sz="3600" dirty="0" smtClean="0"/>
              <a:t>,            ,</a:t>
            </a:r>
            <a:endParaRPr lang="en-US" sz="3600" dirty="0" smtClean="0"/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en-US" sz="3600" b="1" dirty="0" err="1" smtClean="0"/>
              <a:t>discipulus</a:t>
            </a:r>
            <a:r>
              <a:rPr lang="en-US" sz="3600" b="1" dirty="0" smtClean="0"/>
              <a:t>, -</a:t>
            </a:r>
            <a:r>
              <a:rPr lang="en-US" sz="3600" b="1" dirty="0" err="1" smtClean="0"/>
              <a:t>i</a:t>
            </a:r>
            <a:r>
              <a:rPr lang="en-US" sz="3600" b="1" dirty="0" smtClean="0"/>
              <a:t>, m  </a:t>
            </a:r>
            <a:endParaRPr lang="hr-HR" sz="3600" b="1" dirty="0" smtClean="0"/>
          </a:p>
          <a:p>
            <a:pPr>
              <a:buNone/>
            </a:pPr>
            <a:r>
              <a:rPr lang="en-US" sz="3600" b="1" dirty="0" err="1" smtClean="0"/>
              <a:t>annus</a:t>
            </a:r>
            <a:r>
              <a:rPr lang="en-US" sz="3600" b="1" dirty="0" smtClean="0"/>
              <a:t>, -</a:t>
            </a:r>
            <a:r>
              <a:rPr lang="en-US" sz="3600" b="1" dirty="0" err="1" smtClean="0"/>
              <a:t>i</a:t>
            </a:r>
            <a:r>
              <a:rPr lang="en-US" sz="3600" b="1" dirty="0" smtClean="0"/>
              <a:t>, m</a:t>
            </a:r>
            <a:endParaRPr lang="hr-HR" sz="3600" b="1" dirty="0" smtClean="0"/>
          </a:p>
          <a:p>
            <a:pPr>
              <a:buNone/>
            </a:pPr>
            <a:endParaRPr lang="en-US" sz="3600" dirty="0" smtClean="0"/>
          </a:p>
        </p:txBody>
      </p:sp>
      <p:sp>
        <p:nvSpPr>
          <p:cNvPr id="10" name="TekstniOkvir 9"/>
          <p:cNvSpPr txBox="1"/>
          <p:nvPr/>
        </p:nvSpPr>
        <p:spPr>
          <a:xfrm>
            <a:off x="1066800" y="2331871"/>
            <a:ext cx="243840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-</a:t>
            </a:r>
            <a:r>
              <a:rPr lang="en-US" sz="2800" dirty="0" smtClean="0"/>
              <a:t>US</a:t>
            </a:r>
            <a:endParaRPr lang="en-US" sz="2800" dirty="0"/>
          </a:p>
        </p:txBody>
      </p:sp>
      <p:sp>
        <p:nvSpPr>
          <p:cNvPr id="11" name="TekstniOkvir 10"/>
          <p:cNvSpPr txBox="1"/>
          <p:nvPr/>
        </p:nvSpPr>
        <p:spPr>
          <a:xfrm>
            <a:off x="4349651" y="2331871"/>
            <a:ext cx="755749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-I</a:t>
            </a:r>
            <a:endParaRPr lang="en-US" sz="2800" dirty="0"/>
          </a:p>
        </p:txBody>
      </p:sp>
      <p:sp>
        <p:nvSpPr>
          <p:cNvPr id="12" name="TekstniOkvir 11"/>
          <p:cNvSpPr txBox="1"/>
          <p:nvPr/>
        </p:nvSpPr>
        <p:spPr>
          <a:xfrm>
            <a:off x="5660136" y="2328761"/>
            <a:ext cx="740664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NAVOĐENJE IMENICA 2.DEKLINACIJE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r-HR" sz="3600" b="1" dirty="0" smtClean="0"/>
              <a:t>SREDNJI ROD</a:t>
            </a:r>
            <a:r>
              <a:rPr lang="en-US" sz="3600" b="1" dirty="0" smtClean="0"/>
              <a:t>:</a:t>
            </a:r>
          </a:p>
          <a:p>
            <a:pPr>
              <a:buNone/>
            </a:pPr>
            <a:r>
              <a:rPr lang="en-US" sz="3600" dirty="0" smtClean="0"/>
              <a:t>                           </a:t>
            </a:r>
            <a:r>
              <a:rPr lang="en-US" sz="3600" dirty="0" smtClean="0"/>
              <a:t>,            </a:t>
            </a:r>
            <a:r>
              <a:rPr lang="en-US" sz="3600" dirty="0" smtClean="0"/>
              <a:t>,</a:t>
            </a:r>
          </a:p>
          <a:p>
            <a:pPr>
              <a:buNone/>
            </a:pPr>
            <a:endParaRPr lang="en-US" sz="3600" dirty="0" smtClean="0"/>
          </a:p>
          <a:p>
            <a:pPr>
              <a:buNone/>
            </a:pPr>
            <a:r>
              <a:rPr lang="hr-HR" sz="3600" b="1" dirty="0" err="1" smtClean="0"/>
              <a:t>templum</a:t>
            </a:r>
            <a:r>
              <a:rPr lang="hr-HR" sz="3600" b="1" dirty="0" smtClean="0"/>
              <a:t>,-</a:t>
            </a:r>
            <a:r>
              <a:rPr lang="hr-HR" sz="3600" b="1" dirty="0" err="1" smtClean="0"/>
              <a:t>i,n</a:t>
            </a:r>
            <a:endParaRPr lang="hr-HR" sz="3600" b="1" dirty="0" smtClean="0"/>
          </a:p>
          <a:p>
            <a:pPr>
              <a:buNone/>
            </a:pPr>
            <a:r>
              <a:rPr lang="hr-HR" sz="3600" b="1" dirty="0" err="1" smtClean="0"/>
              <a:t>cerebrum</a:t>
            </a:r>
            <a:r>
              <a:rPr lang="hr-HR" sz="3600" b="1" dirty="0" smtClean="0"/>
              <a:t>,-</a:t>
            </a:r>
            <a:r>
              <a:rPr lang="hr-HR" sz="3600" b="1" dirty="0" err="1" smtClean="0"/>
              <a:t>i,n</a:t>
            </a:r>
            <a:endParaRPr lang="hr-HR" sz="3600" b="1" dirty="0" smtClean="0"/>
          </a:p>
          <a:p>
            <a:pPr>
              <a:buNone/>
            </a:pPr>
            <a:endParaRPr lang="hr-HR" sz="3600" b="1" dirty="0" smtClean="0"/>
          </a:p>
          <a:p>
            <a:pPr>
              <a:buNone/>
            </a:pPr>
            <a:endParaRPr lang="en-US" sz="3600" dirty="0" smtClean="0"/>
          </a:p>
        </p:txBody>
      </p:sp>
      <p:sp>
        <p:nvSpPr>
          <p:cNvPr id="10" name="TekstniOkvir 9"/>
          <p:cNvSpPr txBox="1"/>
          <p:nvPr/>
        </p:nvSpPr>
        <p:spPr>
          <a:xfrm>
            <a:off x="609600" y="2133600"/>
            <a:ext cx="243840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-U</a:t>
            </a:r>
            <a:r>
              <a:rPr lang="hr-HR" sz="2800" dirty="0" smtClean="0"/>
              <a:t>M</a:t>
            </a:r>
            <a:endParaRPr lang="en-US" sz="2800" dirty="0"/>
          </a:p>
        </p:txBody>
      </p:sp>
      <p:sp>
        <p:nvSpPr>
          <p:cNvPr id="11" name="TekstniOkvir 10"/>
          <p:cNvSpPr txBox="1"/>
          <p:nvPr/>
        </p:nvSpPr>
        <p:spPr>
          <a:xfrm>
            <a:off x="3640836" y="2148760"/>
            <a:ext cx="854964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-I</a:t>
            </a:r>
            <a:endParaRPr lang="en-US" sz="2800" dirty="0"/>
          </a:p>
        </p:txBody>
      </p:sp>
      <p:sp>
        <p:nvSpPr>
          <p:cNvPr id="12" name="TekstniOkvir 11"/>
          <p:cNvSpPr txBox="1"/>
          <p:nvPr/>
        </p:nvSpPr>
        <p:spPr>
          <a:xfrm>
            <a:off x="5286912" y="2148760"/>
            <a:ext cx="656688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sz="2800" dirty="0"/>
              <a:t>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1886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teksta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3200" dirty="0" smtClean="0">
                <a:solidFill>
                  <a:schemeClr val="tx1"/>
                </a:solidFill>
              </a:rPr>
              <a:t>SINGULAR</a:t>
            </a:r>
            <a:endParaRPr lang="hr-HR" sz="3200" dirty="0">
              <a:solidFill>
                <a:schemeClr val="tx1"/>
              </a:solidFill>
            </a:endParaRPr>
          </a:p>
        </p:txBody>
      </p:sp>
      <p:sp>
        <p:nvSpPr>
          <p:cNvPr id="6" name="Rezervirano mjesto teksta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r-HR" sz="3200" dirty="0" smtClean="0">
                <a:solidFill>
                  <a:schemeClr val="tx1"/>
                </a:solidFill>
              </a:rPr>
              <a:t>PLURAL</a:t>
            </a:r>
            <a:endParaRPr lang="hr-HR" sz="3200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hr-HR" sz="3200" b="1" dirty="0" smtClean="0"/>
              <a:t>N – US</a:t>
            </a:r>
          </a:p>
          <a:p>
            <a:r>
              <a:rPr lang="hr-HR" sz="3200" b="1" dirty="0" smtClean="0"/>
              <a:t>G –I</a:t>
            </a:r>
          </a:p>
          <a:p>
            <a:r>
              <a:rPr lang="hr-HR" sz="3200" b="1" dirty="0" smtClean="0"/>
              <a:t>D – O</a:t>
            </a:r>
          </a:p>
          <a:p>
            <a:r>
              <a:rPr lang="hr-HR" sz="3200" b="1" dirty="0" smtClean="0"/>
              <a:t>AK – UM</a:t>
            </a:r>
          </a:p>
          <a:p>
            <a:r>
              <a:rPr lang="hr-HR" sz="3200" b="1" dirty="0" smtClean="0"/>
              <a:t>V – E</a:t>
            </a:r>
          </a:p>
          <a:p>
            <a:r>
              <a:rPr lang="hr-HR" sz="3200" b="1" dirty="0" smtClean="0"/>
              <a:t>ABL – O</a:t>
            </a:r>
          </a:p>
          <a:p>
            <a:endParaRPr lang="hr-HR" sz="3200" b="1" dirty="0" smtClean="0"/>
          </a:p>
          <a:p>
            <a:endParaRPr lang="hr-HR" sz="3200" b="1" dirty="0"/>
          </a:p>
        </p:txBody>
      </p:sp>
      <p:sp>
        <p:nvSpPr>
          <p:cNvPr id="7" name="Rezervirano mjesto sadržaja 6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hr-HR" sz="3200" b="1" dirty="0" smtClean="0"/>
              <a:t>N – I</a:t>
            </a:r>
          </a:p>
          <a:p>
            <a:r>
              <a:rPr lang="hr-HR" sz="3200" b="1" dirty="0" smtClean="0"/>
              <a:t>G – ORUM</a:t>
            </a:r>
          </a:p>
          <a:p>
            <a:r>
              <a:rPr lang="hr-HR" sz="3200" b="1" dirty="0" smtClean="0"/>
              <a:t>D – IS</a:t>
            </a:r>
          </a:p>
          <a:p>
            <a:r>
              <a:rPr lang="hr-HR" sz="3200" b="1" dirty="0" smtClean="0"/>
              <a:t>AK – OS</a:t>
            </a:r>
          </a:p>
          <a:p>
            <a:r>
              <a:rPr lang="hr-HR" sz="3200" b="1" dirty="0" smtClean="0"/>
              <a:t>V – I</a:t>
            </a:r>
          </a:p>
          <a:p>
            <a:r>
              <a:rPr lang="hr-HR" sz="3200" b="1" dirty="0" smtClean="0"/>
              <a:t>ABL – IS</a:t>
            </a:r>
          </a:p>
          <a:p>
            <a:pPr marL="0" indent="0">
              <a:buNone/>
            </a:pPr>
            <a:r>
              <a:rPr lang="hr-HR" sz="3200" b="1" dirty="0" smtClean="0"/>
              <a:t> </a:t>
            </a:r>
            <a:endParaRPr lang="hr-HR" sz="3200" b="1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MUŠKI ROD - NASTAVCI</a:t>
            </a:r>
            <a:endParaRPr lang="hr-H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32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3" grpId="0" build="p"/>
      <p:bldP spid="7" grpId="0" uiExpand="1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teksta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3200" dirty="0" smtClean="0">
                <a:solidFill>
                  <a:schemeClr val="tx1"/>
                </a:solidFill>
              </a:rPr>
              <a:t>SINGULAR</a:t>
            </a:r>
            <a:endParaRPr lang="hr-HR" sz="3200" dirty="0">
              <a:solidFill>
                <a:schemeClr val="tx1"/>
              </a:solidFill>
            </a:endParaRPr>
          </a:p>
        </p:txBody>
      </p:sp>
      <p:sp>
        <p:nvSpPr>
          <p:cNvPr id="6" name="Rezervirano mjesto teksta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r-HR" sz="3200" dirty="0" smtClean="0">
                <a:solidFill>
                  <a:schemeClr val="tx1"/>
                </a:solidFill>
              </a:rPr>
              <a:t>PLURAL</a:t>
            </a:r>
            <a:endParaRPr lang="hr-HR" sz="3200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2"/>
          </p:nvPr>
        </p:nvSpPr>
        <p:spPr>
          <a:xfrm>
            <a:off x="152400" y="2471383"/>
            <a:ext cx="4191000" cy="3818404"/>
          </a:xfrm>
        </p:spPr>
        <p:txBody>
          <a:bodyPr>
            <a:normAutofit/>
          </a:bodyPr>
          <a:lstStyle/>
          <a:p>
            <a:r>
              <a:rPr lang="hr-HR" sz="3200" b="1" dirty="0" smtClean="0"/>
              <a:t>N 	</a:t>
            </a:r>
            <a:r>
              <a:rPr lang="hr-HR" sz="3200" b="1" dirty="0" smtClean="0">
                <a:solidFill>
                  <a:srgbClr val="0070C0"/>
                </a:solidFill>
              </a:rPr>
              <a:t>TITUL</a:t>
            </a:r>
            <a:r>
              <a:rPr lang="hr-HR" sz="3200" b="1" dirty="0" smtClean="0"/>
              <a:t> – US</a:t>
            </a:r>
          </a:p>
          <a:p>
            <a:r>
              <a:rPr lang="hr-HR" sz="3200" b="1" dirty="0" smtClean="0"/>
              <a:t>G 	</a:t>
            </a:r>
            <a:r>
              <a:rPr lang="hr-HR" sz="3200" b="1" dirty="0" smtClean="0">
                <a:solidFill>
                  <a:srgbClr val="0070C0"/>
                </a:solidFill>
              </a:rPr>
              <a:t>TITUL</a:t>
            </a:r>
            <a:r>
              <a:rPr lang="hr-HR" sz="3200" b="1" dirty="0" smtClean="0"/>
              <a:t> –I</a:t>
            </a:r>
          </a:p>
          <a:p>
            <a:r>
              <a:rPr lang="hr-HR" sz="3200" b="1" dirty="0" smtClean="0"/>
              <a:t>D 	</a:t>
            </a:r>
            <a:r>
              <a:rPr lang="hr-HR" sz="3200" b="1" dirty="0" smtClean="0">
                <a:solidFill>
                  <a:srgbClr val="0070C0"/>
                </a:solidFill>
              </a:rPr>
              <a:t>TITUL</a:t>
            </a:r>
            <a:r>
              <a:rPr lang="hr-HR" sz="3200" b="1" dirty="0" smtClean="0"/>
              <a:t> – O</a:t>
            </a:r>
          </a:p>
          <a:p>
            <a:r>
              <a:rPr lang="hr-HR" sz="3200" b="1" dirty="0" smtClean="0"/>
              <a:t>AK </a:t>
            </a:r>
            <a:r>
              <a:rPr lang="hr-HR" sz="3200" b="1" dirty="0" smtClean="0">
                <a:solidFill>
                  <a:srgbClr val="0070C0"/>
                </a:solidFill>
              </a:rPr>
              <a:t>TITUL</a:t>
            </a:r>
            <a:r>
              <a:rPr lang="hr-HR" sz="3200" b="1" dirty="0" smtClean="0"/>
              <a:t> – UM</a:t>
            </a:r>
          </a:p>
          <a:p>
            <a:r>
              <a:rPr lang="hr-HR" sz="3200" b="1" dirty="0" smtClean="0"/>
              <a:t>V 	</a:t>
            </a:r>
            <a:r>
              <a:rPr lang="hr-HR" sz="3200" b="1" dirty="0" smtClean="0">
                <a:solidFill>
                  <a:srgbClr val="0070C0"/>
                </a:solidFill>
              </a:rPr>
              <a:t>TITUL</a:t>
            </a:r>
            <a:r>
              <a:rPr lang="hr-HR" sz="3200" b="1" dirty="0" smtClean="0"/>
              <a:t> – E</a:t>
            </a:r>
          </a:p>
          <a:p>
            <a:r>
              <a:rPr lang="hr-HR" sz="3200" b="1" dirty="0" smtClean="0"/>
              <a:t>ABL </a:t>
            </a:r>
            <a:r>
              <a:rPr lang="hr-HR" sz="3200" b="1" dirty="0" smtClean="0">
                <a:solidFill>
                  <a:srgbClr val="0070C0"/>
                </a:solidFill>
              </a:rPr>
              <a:t>TITUL</a:t>
            </a:r>
            <a:r>
              <a:rPr lang="hr-HR" sz="3200" b="1" dirty="0" smtClean="0"/>
              <a:t> – O</a:t>
            </a:r>
          </a:p>
          <a:p>
            <a:endParaRPr lang="hr-HR" sz="3200" b="1" dirty="0" smtClean="0"/>
          </a:p>
          <a:p>
            <a:endParaRPr lang="hr-HR" sz="3200" b="1" dirty="0"/>
          </a:p>
        </p:txBody>
      </p:sp>
      <p:sp>
        <p:nvSpPr>
          <p:cNvPr id="7" name="Rezervirano mjesto sadržaja 6"/>
          <p:cNvSpPr>
            <a:spLocks noGrp="1"/>
          </p:cNvSpPr>
          <p:nvPr>
            <p:ph sz="quarter" idx="4"/>
          </p:nvPr>
        </p:nvSpPr>
        <p:spPr>
          <a:xfrm>
            <a:off x="4572000" y="2471383"/>
            <a:ext cx="4419600" cy="3822192"/>
          </a:xfrm>
        </p:spPr>
        <p:txBody>
          <a:bodyPr>
            <a:noAutofit/>
          </a:bodyPr>
          <a:lstStyle/>
          <a:p>
            <a:r>
              <a:rPr lang="hr-HR" sz="3200" b="1" dirty="0" smtClean="0"/>
              <a:t>N 	</a:t>
            </a:r>
            <a:r>
              <a:rPr lang="hr-HR" sz="3200" b="1" dirty="0" smtClean="0">
                <a:solidFill>
                  <a:srgbClr val="0070C0"/>
                </a:solidFill>
              </a:rPr>
              <a:t>TITUL</a:t>
            </a:r>
            <a:r>
              <a:rPr lang="hr-HR" sz="3200" b="1" dirty="0" smtClean="0"/>
              <a:t>– I</a:t>
            </a:r>
          </a:p>
          <a:p>
            <a:r>
              <a:rPr lang="hr-HR" sz="3200" b="1" dirty="0" smtClean="0"/>
              <a:t>G 	</a:t>
            </a:r>
            <a:r>
              <a:rPr lang="hr-HR" sz="3200" b="1" dirty="0" smtClean="0">
                <a:solidFill>
                  <a:srgbClr val="0070C0"/>
                </a:solidFill>
              </a:rPr>
              <a:t>TITUL</a:t>
            </a:r>
            <a:r>
              <a:rPr lang="hr-HR" sz="3200" b="1" dirty="0" smtClean="0"/>
              <a:t>– ORUM</a:t>
            </a:r>
          </a:p>
          <a:p>
            <a:r>
              <a:rPr lang="hr-HR" sz="3200" b="1" dirty="0" smtClean="0"/>
              <a:t>D 	</a:t>
            </a:r>
            <a:r>
              <a:rPr lang="hr-HR" sz="3200" b="1" dirty="0" smtClean="0">
                <a:solidFill>
                  <a:srgbClr val="0070C0"/>
                </a:solidFill>
              </a:rPr>
              <a:t>TITUL</a:t>
            </a:r>
            <a:r>
              <a:rPr lang="hr-HR" sz="3200" b="1" dirty="0" smtClean="0"/>
              <a:t>– IS</a:t>
            </a:r>
          </a:p>
          <a:p>
            <a:r>
              <a:rPr lang="hr-HR" sz="3200" b="1" dirty="0" smtClean="0"/>
              <a:t>AK </a:t>
            </a:r>
            <a:r>
              <a:rPr lang="hr-HR" sz="3200" b="1" dirty="0">
                <a:solidFill>
                  <a:srgbClr val="0070C0"/>
                </a:solidFill>
              </a:rPr>
              <a:t>TITUL</a:t>
            </a:r>
            <a:r>
              <a:rPr lang="hr-HR" sz="3200" b="1" dirty="0" smtClean="0"/>
              <a:t>– OS</a:t>
            </a:r>
          </a:p>
          <a:p>
            <a:r>
              <a:rPr lang="hr-HR" sz="3200" b="1" dirty="0" smtClean="0"/>
              <a:t>V 	</a:t>
            </a:r>
            <a:r>
              <a:rPr lang="hr-HR" sz="3200" b="1" dirty="0" smtClean="0">
                <a:solidFill>
                  <a:srgbClr val="0070C0"/>
                </a:solidFill>
              </a:rPr>
              <a:t>TITUL</a:t>
            </a:r>
            <a:r>
              <a:rPr lang="hr-HR" sz="3200" b="1" dirty="0" smtClean="0"/>
              <a:t>– I</a:t>
            </a:r>
          </a:p>
          <a:p>
            <a:r>
              <a:rPr lang="hr-HR" sz="3200" b="1" dirty="0" smtClean="0"/>
              <a:t>ABL </a:t>
            </a:r>
            <a:r>
              <a:rPr lang="hr-HR" sz="3200" b="1" dirty="0">
                <a:solidFill>
                  <a:srgbClr val="0070C0"/>
                </a:solidFill>
              </a:rPr>
              <a:t>TITUL</a:t>
            </a:r>
            <a:r>
              <a:rPr lang="hr-HR" sz="3200" b="1" dirty="0" smtClean="0"/>
              <a:t>– IS</a:t>
            </a:r>
          </a:p>
          <a:p>
            <a:pPr marL="0" indent="0">
              <a:buNone/>
            </a:pPr>
            <a:r>
              <a:rPr lang="hr-HR" sz="3200" b="1" dirty="0" smtClean="0"/>
              <a:t> </a:t>
            </a:r>
            <a:endParaRPr lang="hr-HR" sz="3200" b="1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MUŠKI ROD – TITULUS,-</a:t>
            </a:r>
            <a:r>
              <a:rPr lang="hr-HR" b="1" dirty="0" err="1" smtClean="0">
                <a:solidFill>
                  <a:schemeClr val="tx1"/>
                </a:solidFill>
              </a:rPr>
              <a:t>I,m</a:t>
            </a:r>
            <a:endParaRPr lang="hr-H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10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3" grpId="0" build="p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teksta 4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2974848" cy="732974"/>
          </a:xfrm>
        </p:spPr>
        <p:txBody>
          <a:bodyPr/>
          <a:lstStyle/>
          <a:p>
            <a:r>
              <a:rPr lang="hr-HR" sz="3200" dirty="0" smtClean="0">
                <a:solidFill>
                  <a:schemeClr val="tx1"/>
                </a:solidFill>
              </a:rPr>
              <a:t>SINGULAR</a:t>
            </a:r>
            <a:endParaRPr lang="hr-HR" sz="3200" dirty="0">
              <a:solidFill>
                <a:schemeClr val="tx1"/>
              </a:solidFill>
            </a:endParaRPr>
          </a:p>
        </p:txBody>
      </p:sp>
      <p:sp>
        <p:nvSpPr>
          <p:cNvPr id="6" name="Rezervirano mjesto teksta 5"/>
          <p:cNvSpPr>
            <a:spLocks noGrp="1"/>
          </p:cNvSpPr>
          <p:nvPr>
            <p:ph type="body" sz="half" idx="3"/>
          </p:nvPr>
        </p:nvSpPr>
        <p:spPr>
          <a:xfrm>
            <a:off x="6172200" y="1524000"/>
            <a:ext cx="2660905" cy="731520"/>
          </a:xfrm>
        </p:spPr>
        <p:txBody>
          <a:bodyPr/>
          <a:lstStyle/>
          <a:p>
            <a:r>
              <a:rPr lang="hr-HR" sz="3200" dirty="0" smtClean="0">
                <a:solidFill>
                  <a:schemeClr val="tx1"/>
                </a:solidFill>
              </a:rPr>
              <a:t>PLURAL</a:t>
            </a:r>
            <a:endParaRPr lang="hr-HR" sz="3200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2974848" cy="3818404"/>
          </a:xfrm>
        </p:spPr>
        <p:txBody>
          <a:bodyPr>
            <a:normAutofit/>
          </a:bodyPr>
          <a:lstStyle/>
          <a:p>
            <a:r>
              <a:rPr lang="hr-HR" sz="3200" b="1" dirty="0" smtClean="0"/>
              <a:t>N – UM</a:t>
            </a:r>
          </a:p>
          <a:p>
            <a:r>
              <a:rPr lang="hr-HR" sz="3200" b="1" dirty="0" smtClean="0"/>
              <a:t>G –I</a:t>
            </a:r>
          </a:p>
          <a:p>
            <a:r>
              <a:rPr lang="hr-HR" sz="3200" b="1" dirty="0" smtClean="0"/>
              <a:t>D – O</a:t>
            </a:r>
          </a:p>
          <a:p>
            <a:r>
              <a:rPr lang="hr-HR" sz="3200" b="1" dirty="0" smtClean="0"/>
              <a:t>AK – UM</a:t>
            </a:r>
          </a:p>
          <a:p>
            <a:r>
              <a:rPr lang="hr-HR" sz="3200" b="1" dirty="0" smtClean="0"/>
              <a:t>V – UM</a:t>
            </a:r>
          </a:p>
          <a:p>
            <a:r>
              <a:rPr lang="hr-HR" sz="3200" b="1" dirty="0" smtClean="0"/>
              <a:t>ABL – O</a:t>
            </a:r>
          </a:p>
          <a:p>
            <a:endParaRPr lang="hr-HR" sz="3200" b="1" dirty="0" smtClean="0"/>
          </a:p>
          <a:p>
            <a:endParaRPr lang="hr-HR" sz="3200" b="1" dirty="0"/>
          </a:p>
        </p:txBody>
      </p:sp>
      <p:sp>
        <p:nvSpPr>
          <p:cNvPr id="7" name="Rezervirano mjesto sadržaja 6"/>
          <p:cNvSpPr>
            <a:spLocks noGrp="1"/>
          </p:cNvSpPr>
          <p:nvPr>
            <p:ph sz="quarter" idx="4"/>
          </p:nvPr>
        </p:nvSpPr>
        <p:spPr>
          <a:xfrm>
            <a:off x="6019800" y="2471383"/>
            <a:ext cx="2819400" cy="3822192"/>
          </a:xfrm>
        </p:spPr>
        <p:txBody>
          <a:bodyPr>
            <a:noAutofit/>
          </a:bodyPr>
          <a:lstStyle/>
          <a:p>
            <a:r>
              <a:rPr lang="hr-HR" sz="3200" b="1" dirty="0" smtClean="0"/>
              <a:t>N – A</a:t>
            </a:r>
          </a:p>
          <a:p>
            <a:r>
              <a:rPr lang="hr-HR" sz="3200" b="1" dirty="0" smtClean="0"/>
              <a:t>G – ORUM</a:t>
            </a:r>
          </a:p>
          <a:p>
            <a:r>
              <a:rPr lang="hr-HR" sz="3200" b="1" dirty="0" smtClean="0"/>
              <a:t>D – IS</a:t>
            </a:r>
          </a:p>
          <a:p>
            <a:r>
              <a:rPr lang="hr-HR" sz="3200" b="1" dirty="0" smtClean="0"/>
              <a:t>AK – A</a:t>
            </a:r>
          </a:p>
          <a:p>
            <a:r>
              <a:rPr lang="hr-HR" sz="3200" b="1" dirty="0" smtClean="0"/>
              <a:t>V – A</a:t>
            </a:r>
          </a:p>
          <a:p>
            <a:r>
              <a:rPr lang="hr-HR" sz="3200" b="1" dirty="0" smtClean="0"/>
              <a:t>ABL – IS</a:t>
            </a:r>
          </a:p>
          <a:p>
            <a:pPr marL="0" indent="0">
              <a:buNone/>
            </a:pPr>
            <a:r>
              <a:rPr lang="hr-HR" sz="3200" b="1" dirty="0" smtClean="0"/>
              <a:t> </a:t>
            </a:r>
            <a:endParaRPr lang="hr-HR" sz="3200" b="1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SREDNJI ROD - NASTAVCI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2743200" y="2471383"/>
            <a:ext cx="3200400" cy="338554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hr-HR" sz="2800" b="1" dirty="0" smtClean="0">
                <a:solidFill>
                  <a:srgbClr val="FF0000"/>
                </a:solidFill>
              </a:rPr>
              <a:t>DVA PRAVILA SREDNJEG RODA:</a:t>
            </a:r>
          </a:p>
          <a:p>
            <a:r>
              <a:rPr lang="hr-HR" sz="2800" b="1" dirty="0" smtClean="0">
                <a:solidFill>
                  <a:srgbClr val="FF0000"/>
                </a:solidFill>
              </a:rPr>
              <a:t>1.  N=AK=V (</a:t>
            </a:r>
            <a:r>
              <a:rPr lang="hr-HR" sz="2800" b="1" dirty="0" err="1" smtClean="0">
                <a:solidFill>
                  <a:srgbClr val="FF0000"/>
                </a:solidFill>
              </a:rPr>
              <a:t>sg</a:t>
            </a:r>
            <a:r>
              <a:rPr lang="hr-HR" sz="2800" b="1" dirty="0" smtClean="0">
                <a:solidFill>
                  <a:srgbClr val="FF0000"/>
                </a:solidFill>
              </a:rPr>
              <a:t>)</a:t>
            </a:r>
          </a:p>
          <a:p>
            <a:pPr marL="514350" indent="-514350">
              <a:buAutoNum type="arabicPeriod" startAt="2"/>
            </a:pPr>
            <a:r>
              <a:rPr lang="hr-HR" sz="2800" b="1" dirty="0" smtClean="0">
                <a:solidFill>
                  <a:srgbClr val="FF0000"/>
                </a:solidFill>
              </a:rPr>
              <a:t>N=AK=V </a:t>
            </a:r>
            <a:r>
              <a:rPr lang="hr-HR" sz="2800" b="1" dirty="0" smtClean="0">
                <a:solidFill>
                  <a:srgbClr val="FF0000"/>
                </a:solidFill>
              </a:rPr>
              <a:t>(</a:t>
            </a:r>
            <a:r>
              <a:rPr lang="hr-HR" sz="2800" b="1" dirty="0" err="1" smtClean="0">
                <a:solidFill>
                  <a:srgbClr val="FF0000"/>
                </a:solidFill>
              </a:rPr>
              <a:t>pl</a:t>
            </a:r>
            <a:r>
              <a:rPr lang="hr-HR" sz="2800" b="1" dirty="0" smtClean="0">
                <a:solidFill>
                  <a:srgbClr val="FF0000"/>
                </a:solidFill>
              </a:rPr>
              <a:t>) i završavaju </a:t>
            </a:r>
            <a:endParaRPr lang="hr-HR" sz="2800" b="1" dirty="0" smtClean="0">
              <a:solidFill>
                <a:srgbClr val="FF0000"/>
              </a:solidFill>
            </a:endParaRPr>
          </a:p>
          <a:p>
            <a:r>
              <a:rPr lang="hr-HR" sz="2800" b="1" dirty="0" smtClean="0">
                <a:solidFill>
                  <a:srgbClr val="FF0000"/>
                </a:solidFill>
              </a:rPr>
              <a:t>      na </a:t>
            </a:r>
            <a:r>
              <a:rPr lang="hr-HR" sz="2800" b="1" dirty="0" smtClean="0">
                <a:solidFill>
                  <a:srgbClr val="FF0000"/>
                </a:solidFill>
              </a:rPr>
              <a:t>-A</a:t>
            </a:r>
            <a:endParaRPr lang="hr-HR" sz="2800" b="1" dirty="0">
              <a:solidFill>
                <a:srgbClr val="FF0000"/>
              </a:solidFill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7386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3" grpId="0" build="p"/>
      <p:bldP spid="7" grpId="0" build="p"/>
      <p:bldP spid="2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teksta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3200" dirty="0" smtClean="0">
                <a:solidFill>
                  <a:schemeClr val="tx1"/>
                </a:solidFill>
              </a:rPr>
              <a:t>SINGULAR</a:t>
            </a:r>
            <a:endParaRPr lang="hr-HR" sz="3200" dirty="0">
              <a:solidFill>
                <a:schemeClr val="tx1"/>
              </a:solidFill>
            </a:endParaRPr>
          </a:p>
        </p:txBody>
      </p:sp>
      <p:sp>
        <p:nvSpPr>
          <p:cNvPr id="6" name="Rezervirano mjesto teksta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r-HR" sz="3200" dirty="0" smtClean="0">
                <a:solidFill>
                  <a:schemeClr val="tx1"/>
                </a:solidFill>
              </a:rPr>
              <a:t>PLURAL</a:t>
            </a:r>
            <a:endParaRPr lang="hr-HR" sz="3200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hr-HR" sz="3200" b="1" dirty="0" smtClean="0"/>
              <a:t>N </a:t>
            </a:r>
            <a:r>
              <a:rPr lang="hr-HR" sz="3200" b="1" dirty="0" smtClean="0">
                <a:solidFill>
                  <a:srgbClr val="0070C0"/>
                </a:solidFill>
              </a:rPr>
              <a:t>TEMPL </a:t>
            </a:r>
            <a:r>
              <a:rPr lang="hr-HR" sz="3200" b="1" dirty="0" smtClean="0"/>
              <a:t>– UM</a:t>
            </a:r>
          </a:p>
          <a:p>
            <a:r>
              <a:rPr lang="hr-HR" sz="3200" b="1" dirty="0" smtClean="0"/>
              <a:t>G </a:t>
            </a:r>
            <a:r>
              <a:rPr lang="hr-HR" sz="3200" b="1" dirty="0" smtClean="0">
                <a:solidFill>
                  <a:srgbClr val="0070C0"/>
                </a:solidFill>
              </a:rPr>
              <a:t>TEMPL </a:t>
            </a:r>
            <a:r>
              <a:rPr lang="hr-HR" sz="3200" b="1" dirty="0" smtClean="0"/>
              <a:t>–I</a:t>
            </a:r>
          </a:p>
          <a:p>
            <a:r>
              <a:rPr lang="hr-HR" sz="3200" b="1" dirty="0" smtClean="0"/>
              <a:t>D </a:t>
            </a:r>
            <a:r>
              <a:rPr lang="hr-HR" sz="3200" b="1" dirty="0" smtClean="0">
                <a:solidFill>
                  <a:srgbClr val="0070C0"/>
                </a:solidFill>
              </a:rPr>
              <a:t>TEMPL </a:t>
            </a:r>
            <a:r>
              <a:rPr lang="hr-HR" sz="3200" b="1" dirty="0" smtClean="0"/>
              <a:t>– O</a:t>
            </a:r>
          </a:p>
          <a:p>
            <a:r>
              <a:rPr lang="hr-HR" sz="3200" b="1" dirty="0" smtClean="0"/>
              <a:t>AK </a:t>
            </a:r>
            <a:r>
              <a:rPr lang="hr-HR" sz="3200" b="1" dirty="0" smtClean="0">
                <a:solidFill>
                  <a:srgbClr val="0070C0"/>
                </a:solidFill>
              </a:rPr>
              <a:t>TEMPL </a:t>
            </a:r>
            <a:r>
              <a:rPr lang="hr-HR" sz="3200" b="1" dirty="0" smtClean="0"/>
              <a:t>– UM</a:t>
            </a:r>
          </a:p>
          <a:p>
            <a:r>
              <a:rPr lang="hr-HR" sz="3200" b="1" dirty="0" smtClean="0"/>
              <a:t>V </a:t>
            </a:r>
            <a:r>
              <a:rPr lang="hr-HR" sz="3200" b="1" dirty="0" smtClean="0">
                <a:solidFill>
                  <a:srgbClr val="0070C0"/>
                </a:solidFill>
              </a:rPr>
              <a:t>TEMPL </a:t>
            </a:r>
            <a:r>
              <a:rPr lang="hr-HR" sz="3200" b="1" dirty="0" smtClean="0"/>
              <a:t>– UM</a:t>
            </a:r>
          </a:p>
          <a:p>
            <a:r>
              <a:rPr lang="hr-HR" sz="3200" b="1" dirty="0" smtClean="0"/>
              <a:t>ABL </a:t>
            </a:r>
            <a:r>
              <a:rPr lang="hr-HR" sz="3200" b="1" dirty="0" smtClean="0">
                <a:solidFill>
                  <a:srgbClr val="0070C0"/>
                </a:solidFill>
              </a:rPr>
              <a:t>TEMPL </a:t>
            </a:r>
            <a:r>
              <a:rPr lang="hr-HR" sz="3200" b="1" dirty="0" smtClean="0"/>
              <a:t>– O</a:t>
            </a:r>
          </a:p>
          <a:p>
            <a:endParaRPr lang="hr-HR" sz="3200" b="1" dirty="0" smtClean="0"/>
          </a:p>
          <a:p>
            <a:endParaRPr lang="hr-HR" sz="3200" b="1" dirty="0"/>
          </a:p>
        </p:txBody>
      </p:sp>
      <p:sp>
        <p:nvSpPr>
          <p:cNvPr id="7" name="Rezervirano mjesto sadržaja 6"/>
          <p:cNvSpPr>
            <a:spLocks noGrp="1"/>
          </p:cNvSpPr>
          <p:nvPr>
            <p:ph sz="quarter" idx="4"/>
          </p:nvPr>
        </p:nvSpPr>
        <p:spPr>
          <a:xfrm>
            <a:off x="4572000" y="2471383"/>
            <a:ext cx="4572000" cy="3822192"/>
          </a:xfrm>
        </p:spPr>
        <p:txBody>
          <a:bodyPr>
            <a:noAutofit/>
          </a:bodyPr>
          <a:lstStyle/>
          <a:p>
            <a:r>
              <a:rPr lang="hr-HR" sz="3200" b="1" dirty="0" smtClean="0"/>
              <a:t>N </a:t>
            </a:r>
            <a:r>
              <a:rPr lang="hr-HR" sz="3200" b="1" dirty="0" smtClean="0">
                <a:solidFill>
                  <a:srgbClr val="0070C0"/>
                </a:solidFill>
              </a:rPr>
              <a:t>TEMPL </a:t>
            </a:r>
            <a:r>
              <a:rPr lang="hr-HR" sz="3200" b="1" dirty="0" smtClean="0"/>
              <a:t>– A</a:t>
            </a:r>
          </a:p>
          <a:p>
            <a:r>
              <a:rPr lang="hr-HR" sz="3200" b="1" dirty="0" smtClean="0"/>
              <a:t>G </a:t>
            </a:r>
            <a:r>
              <a:rPr lang="hr-HR" sz="3200" b="1" dirty="0" smtClean="0">
                <a:solidFill>
                  <a:srgbClr val="0070C0"/>
                </a:solidFill>
              </a:rPr>
              <a:t>TEMPL </a:t>
            </a:r>
            <a:r>
              <a:rPr lang="hr-HR" sz="3200" b="1" dirty="0" smtClean="0"/>
              <a:t>– ORUM</a:t>
            </a:r>
          </a:p>
          <a:p>
            <a:r>
              <a:rPr lang="hr-HR" sz="3200" b="1" dirty="0" smtClean="0"/>
              <a:t>D </a:t>
            </a:r>
            <a:r>
              <a:rPr lang="hr-HR" sz="3200" b="1" dirty="0" smtClean="0">
                <a:solidFill>
                  <a:srgbClr val="0070C0"/>
                </a:solidFill>
              </a:rPr>
              <a:t>TEMPL </a:t>
            </a:r>
            <a:r>
              <a:rPr lang="hr-HR" sz="3200" b="1" dirty="0" smtClean="0"/>
              <a:t>– IS</a:t>
            </a:r>
          </a:p>
          <a:p>
            <a:r>
              <a:rPr lang="hr-HR" sz="3200" b="1" dirty="0" smtClean="0"/>
              <a:t>AK </a:t>
            </a:r>
            <a:r>
              <a:rPr lang="hr-HR" sz="3200" b="1" dirty="0" smtClean="0">
                <a:solidFill>
                  <a:srgbClr val="0070C0"/>
                </a:solidFill>
              </a:rPr>
              <a:t>TEMPL </a:t>
            </a:r>
            <a:r>
              <a:rPr lang="hr-HR" sz="3200" b="1" dirty="0" smtClean="0"/>
              <a:t>– A</a:t>
            </a:r>
          </a:p>
          <a:p>
            <a:r>
              <a:rPr lang="hr-HR" sz="3200" b="1" dirty="0" smtClean="0"/>
              <a:t>V </a:t>
            </a:r>
            <a:r>
              <a:rPr lang="hr-HR" sz="3200" b="1" dirty="0" smtClean="0">
                <a:solidFill>
                  <a:srgbClr val="0070C0"/>
                </a:solidFill>
              </a:rPr>
              <a:t>TEMPL </a:t>
            </a:r>
            <a:r>
              <a:rPr lang="hr-HR" sz="3200" b="1" dirty="0" smtClean="0"/>
              <a:t>– A</a:t>
            </a:r>
          </a:p>
          <a:p>
            <a:r>
              <a:rPr lang="hr-HR" sz="3200" b="1" dirty="0" smtClean="0"/>
              <a:t>ABL </a:t>
            </a:r>
            <a:r>
              <a:rPr lang="hr-HR" sz="3200" b="1" dirty="0" smtClean="0">
                <a:solidFill>
                  <a:srgbClr val="0070C0"/>
                </a:solidFill>
              </a:rPr>
              <a:t>TEMPL </a:t>
            </a:r>
            <a:r>
              <a:rPr lang="hr-HR" sz="3200" b="1" dirty="0" smtClean="0"/>
              <a:t>– IS</a:t>
            </a:r>
          </a:p>
          <a:p>
            <a:pPr marL="0" indent="0">
              <a:buNone/>
            </a:pPr>
            <a:r>
              <a:rPr lang="hr-HR" sz="3200" b="1" dirty="0" smtClean="0"/>
              <a:t> </a:t>
            </a:r>
            <a:endParaRPr lang="hr-HR" sz="3200" b="1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SREDNJI ROD – TEMPLUM,-</a:t>
            </a:r>
            <a:r>
              <a:rPr lang="hr-HR" b="1" dirty="0" err="1" smtClean="0">
                <a:solidFill>
                  <a:schemeClr val="tx1"/>
                </a:solidFill>
              </a:rPr>
              <a:t>I,n</a:t>
            </a:r>
            <a:endParaRPr lang="hr-H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93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3" grpId="0" build="p"/>
      <p:bldP spid="7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ađanski">
  <a:themeElements>
    <a:clrScheme name="Građanski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Građanski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Građanski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39</TotalTime>
  <Words>229</Words>
  <Application>Microsoft Office PowerPoint</Application>
  <PresentationFormat>Prikaz na zaslonu (4:3)</PresentationFormat>
  <Paragraphs>88</Paragraphs>
  <Slides>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1" baseType="lpstr">
      <vt:lpstr>Georgia</vt:lpstr>
      <vt:lpstr>Wingdings</vt:lpstr>
      <vt:lpstr>Wingdings 2</vt:lpstr>
      <vt:lpstr>Građanski</vt:lpstr>
      <vt:lpstr>2. ILI O-DEKLINACIJA</vt:lpstr>
      <vt:lpstr>NAVOĐENJE IMENICA 2.DEKLINACIJE</vt:lpstr>
      <vt:lpstr>NAVOĐENJE IMENICA 2.DEKLINACIJE</vt:lpstr>
      <vt:lpstr>MUŠKI ROD - NASTAVCI</vt:lpstr>
      <vt:lpstr>MUŠKI ROD – TITULUS,-I,m</vt:lpstr>
      <vt:lpstr>SREDNJI ROD - NASTAVCI</vt:lpstr>
      <vt:lpstr>SREDNJI ROD – TEMPLUM,-I,n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ili o-deklinacija</dc:title>
  <dc:creator>Klingonac</dc:creator>
  <cp:lastModifiedBy>Barbara</cp:lastModifiedBy>
  <cp:revision>5</cp:revision>
  <dcterms:created xsi:type="dcterms:W3CDTF">2014-10-16T05:36:43Z</dcterms:created>
  <dcterms:modified xsi:type="dcterms:W3CDTF">2014-10-20T08:48:56Z</dcterms:modified>
</cp:coreProperties>
</file>